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5" r:id="rId9"/>
    <p:sldId id="266" r:id="rId10"/>
    <p:sldId id="267" r:id="rId11"/>
    <p:sldId id="269" r:id="rId12"/>
    <p:sldId id="272" r:id="rId13"/>
    <p:sldId id="273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codlrc.org/sabbatical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Sabbaticals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One-Semester Leaves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934060"/>
            <a:ext cx="6400800" cy="194733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Friday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smtClean="0">
                <a:solidFill>
                  <a:srgbClr val="FFFF00"/>
                </a:solidFill>
              </a:rPr>
              <a:t>11/9/18, 12:00 </a:t>
            </a:r>
            <a:r>
              <a:rPr lang="en-US" dirty="0">
                <a:solidFill>
                  <a:srgbClr val="FFFF00"/>
                </a:solidFill>
              </a:rPr>
              <a:t>p.m. </a:t>
            </a:r>
            <a:r>
              <a:rPr lang="en-US" dirty="0" smtClean="0">
                <a:solidFill>
                  <a:srgbClr val="FFFF00"/>
                </a:solidFill>
              </a:rPr>
              <a:t>-1:00 </a:t>
            </a:r>
            <a:r>
              <a:rPr lang="en-US" dirty="0">
                <a:solidFill>
                  <a:srgbClr val="FFFF00"/>
                </a:solidFill>
              </a:rPr>
              <a:t>p.m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r>
              <a:rPr lang="en-US" i="1" dirty="0" smtClean="0">
                <a:solidFill>
                  <a:srgbClr val="FFFF00"/>
                </a:solidFill>
              </a:rPr>
              <a:t>SRC2032</a:t>
            </a:r>
          </a:p>
          <a:p>
            <a:r>
              <a:rPr lang="en-US" i="1" dirty="0">
                <a:solidFill>
                  <a:srgbClr val="FFFF00"/>
                </a:solidFill>
              </a:rPr>
              <a:t>Facilitated by 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Debra Smith</a:t>
            </a:r>
            <a:endParaRPr 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42" y="111258"/>
            <a:ext cx="3647256" cy="15478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8765" y="5174195"/>
            <a:ext cx="1414395" cy="141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06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66218"/>
            <a:ext cx="8534400" cy="1507067"/>
          </a:xfrm>
        </p:spPr>
        <p:txBody>
          <a:bodyPr/>
          <a:lstStyle/>
          <a:p>
            <a:r>
              <a:rPr lang="en-US" dirty="0" smtClean="0"/>
              <a:t>The Application</a:t>
            </a:r>
            <a:br>
              <a:rPr lang="en-US" dirty="0" smtClean="0"/>
            </a:br>
            <a:r>
              <a:rPr lang="en-US" sz="1800" dirty="0" smtClean="0"/>
              <a:t>Tips to remember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115" y="1960775"/>
            <a:ext cx="9628712" cy="380842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application form is a </a:t>
            </a:r>
            <a:r>
              <a:rPr lang="en-US" sz="2800" b="1" i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</a:t>
            </a:r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i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reflection</a:t>
            </a:r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CODFA Contract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i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Carefully</a:t>
            </a:r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read the application</a:t>
            </a:r>
            <a:endParaRPr lang="en-US" sz="2800" b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 the directions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Provide </a:t>
            </a:r>
            <a:r>
              <a:rPr lang="en-US" sz="2800" b="1" i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comprehensive</a:t>
            </a:r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answers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2715" y="5342454"/>
            <a:ext cx="1414395" cy="141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35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078" y="453708"/>
            <a:ext cx="8534400" cy="1507067"/>
          </a:xfrm>
        </p:spPr>
        <p:txBody>
          <a:bodyPr/>
          <a:lstStyle/>
          <a:p>
            <a:r>
              <a:rPr lang="en-US" dirty="0"/>
              <a:t>The Application</a:t>
            </a:r>
            <a:br>
              <a:rPr lang="en-US" dirty="0"/>
            </a:br>
            <a:r>
              <a:rPr lang="en-US" sz="1800" dirty="0"/>
              <a:t>Tips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115" y="1960775"/>
            <a:ext cx="9628712" cy="449658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 close attention to </a:t>
            </a:r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length recommendations!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Completed applications should be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FIVE (5) pages or less</a:t>
            </a:r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#4 (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abstract</a:t>
            </a:r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summarizing project) 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 be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75 words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Why? 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abstract will be submitted to the President and then to the BoT if your application is recommended by the Committee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2715" y="5443605"/>
            <a:ext cx="1414395" cy="141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35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078" y="453708"/>
            <a:ext cx="8534400" cy="1507067"/>
          </a:xfrm>
        </p:spPr>
        <p:txBody>
          <a:bodyPr/>
          <a:lstStyle/>
          <a:p>
            <a:r>
              <a:rPr lang="en-US" dirty="0"/>
              <a:t>The Application</a:t>
            </a:r>
            <a:br>
              <a:rPr lang="en-US" dirty="0"/>
            </a:br>
            <a:r>
              <a:rPr lang="en-US" sz="1800" dirty="0"/>
              <a:t>Tips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115" y="1960775"/>
            <a:ext cx="9628712" cy="449658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Provide a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clear vision 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how your proposed leave will benefit: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(the applicant)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program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College Community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2715" y="5443605"/>
            <a:ext cx="1414395" cy="141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3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078" y="453708"/>
            <a:ext cx="8534400" cy="1507067"/>
          </a:xfrm>
        </p:spPr>
        <p:txBody>
          <a:bodyPr/>
          <a:lstStyle/>
          <a:p>
            <a:r>
              <a:rPr lang="en-US" dirty="0"/>
              <a:t>The Application</a:t>
            </a:r>
            <a:br>
              <a:rPr lang="en-US" dirty="0"/>
            </a:br>
            <a:r>
              <a:rPr lang="en-US" sz="1800" dirty="0"/>
              <a:t>Tips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115" y="1960775"/>
            <a:ext cx="9628712" cy="449658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will you 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evaluate</a:t>
            </a:r>
            <a:r>
              <a:rPr lang="en-US" sz="36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your project?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2715" y="5443605"/>
            <a:ext cx="1414395" cy="141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69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66218"/>
            <a:ext cx="8534400" cy="1507067"/>
          </a:xfrm>
        </p:spPr>
        <p:txBody>
          <a:bodyPr/>
          <a:lstStyle/>
          <a:p>
            <a:r>
              <a:rPr lang="en-US" dirty="0"/>
              <a:t>The Application</a:t>
            </a:r>
            <a:br>
              <a:rPr lang="en-US" dirty="0"/>
            </a:br>
            <a:r>
              <a:rPr lang="en-US" sz="1800" dirty="0"/>
              <a:t>Tips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115" y="1960775"/>
            <a:ext cx="9628712" cy="380842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collaboratively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your Dean (or appropriate administrator)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November 9</a:t>
            </a:r>
            <a:r>
              <a:rPr lang="en-US" sz="2800" baseline="300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…have you discussed your proposal with your administrator yet?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8385" y="5351881"/>
            <a:ext cx="1414395" cy="141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94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650449"/>
            <a:ext cx="6019800" cy="2215299"/>
          </a:xfrm>
        </p:spPr>
        <p:txBody>
          <a:bodyPr>
            <a:normAutofit fontScale="90000"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3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Applicants</a:t>
            </a:r>
            <a:r>
              <a:rPr lang="en-US" sz="3100" dirty="0" smtClean="0">
                <a:solidFill>
                  <a:srgbClr val="FFFF00"/>
                </a:solidFill>
              </a:rPr>
              <a:t>…</a:t>
            </a:r>
            <a:br>
              <a:rPr lang="en-US" sz="3100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/>
              <a:t>Questions?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Comments?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1224" y="3088150"/>
            <a:ext cx="6021388" cy="3265515"/>
          </a:xfrm>
        </p:spPr>
        <p:txBody>
          <a:bodyPr>
            <a:normAutofit/>
          </a:bodyPr>
          <a:lstStyle/>
          <a:p>
            <a:r>
              <a:rPr lang="en-US" sz="2800" b="1" cap="all" dirty="0" smtClean="0">
                <a:ln w="3175" cmpd="sng"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Past Recipients</a:t>
            </a:r>
            <a:r>
              <a:rPr lang="en-US" sz="2800" cap="all" dirty="0" smtClean="0">
                <a:ln w="3175" cmpd="sng">
                  <a:noFill/>
                </a:ln>
                <a:solidFill>
                  <a:srgbClr val="FFFF00"/>
                </a:solidFill>
                <a:ea typeface="+mj-ea"/>
                <a:cs typeface="+mj-cs"/>
              </a:rPr>
              <a:t>…</a:t>
            </a:r>
            <a:r>
              <a:rPr lang="en-US" sz="2800" cap="all" dirty="0">
                <a:ln w="3175" cmpd="sng">
                  <a:noFill/>
                </a:ln>
                <a:solidFill>
                  <a:srgbClr val="FFFF00"/>
                </a:solidFill>
                <a:ea typeface="+mj-ea"/>
                <a:cs typeface="+mj-cs"/>
              </a:rPr>
              <a:t/>
            </a:r>
            <a:br>
              <a:rPr lang="en-US" sz="2800" cap="all" dirty="0">
                <a:ln w="3175" cmpd="sng">
                  <a:noFill/>
                </a:ln>
                <a:solidFill>
                  <a:srgbClr val="FFFF00"/>
                </a:solidFill>
                <a:ea typeface="+mj-ea"/>
                <a:cs typeface="+mj-cs"/>
              </a:rPr>
            </a:br>
            <a:endParaRPr lang="en-US" dirty="0" smtClean="0">
              <a:solidFill>
                <a:srgbClr val="FFFF00"/>
              </a:solidFill>
            </a:endParaRPr>
          </a:p>
          <a:p>
            <a:r>
              <a:rPr lang="en-US" sz="2500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COMMENTS? </a:t>
            </a:r>
          </a:p>
          <a:p>
            <a:r>
              <a:rPr lang="en-US" sz="2500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ADVICE? </a:t>
            </a:r>
          </a:p>
          <a:p>
            <a:r>
              <a:rPr lang="en-US" sz="2500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TIPS?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52" r="16052"/>
          <a:stretch>
            <a:fillRect/>
          </a:stretch>
        </p:blipFill>
        <p:spPr>
          <a:xfrm>
            <a:off x="932256" y="1110367"/>
            <a:ext cx="3281362" cy="4572000"/>
          </a:xfr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3020" y="5361307"/>
            <a:ext cx="1414395" cy="141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47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1102937"/>
            <a:ext cx="10043491" cy="2770432"/>
          </a:xfrm>
        </p:spPr>
        <p:txBody>
          <a:bodyPr>
            <a:normAutofit/>
          </a:bodyPr>
          <a:lstStyle/>
          <a:p>
            <a:r>
              <a:rPr lang="en-US" sz="40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Sabbatical &amp; Leaves Web Site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/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</a:b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://www.codlrc.org/sabbatical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86" y="3873369"/>
            <a:ext cx="2344803" cy="23448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738" y="5021230"/>
            <a:ext cx="1670001" cy="1670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6125" y="5438031"/>
            <a:ext cx="1414694" cy="14146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33434" y="4122803"/>
            <a:ext cx="1414395" cy="141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42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1327680" cy="60637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Sabbatical-Semester </a:t>
            </a:r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Leaves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(Subcommittee of Welfare)</a:t>
            </a:r>
          </a:p>
          <a:p>
            <a:pPr marL="0" indent="0">
              <a:buNone/>
            </a:pPr>
            <a:r>
              <a:rPr lang="en-US" sz="2600" b="1" i="1" u="sng" dirty="0" smtClean="0"/>
              <a:t>Committee </a:t>
            </a:r>
            <a:r>
              <a:rPr lang="en-US" sz="2600" b="1" i="1" u="sng" dirty="0"/>
              <a:t>Chair</a:t>
            </a:r>
            <a:r>
              <a:rPr lang="en-US" sz="2600" i="1" dirty="0"/>
              <a:t/>
            </a:r>
            <a:br>
              <a:rPr lang="en-US" sz="2600" i="1" dirty="0"/>
            </a:br>
            <a:r>
              <a:rPr lang="en-US" sz="2600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Kirk Overstreet</a:t>
            </a:r>
            <a:r>
              <a:rPr lang="en-US" sz="2600" i="1" dirty="0" smtClean="0"/>
              <a:t>, </a:t>
            </a:r>
            <a:r>
              <a:rPr lang="en-US" sz="2800" i="1" dirty="0"/>
              <a:t>Associate Vice President, Academic Affairs</a:t>
            </a:r>
            <a:endParaRPr lang="en-US" sz="2600" i="1" dirty="0" smtClean="0"/>
          </a:p>
          <a:p>
            <a:pPr marL="0" indent="0">
              <a:buNone/>
            </a:pPr>
            <a:r>
              <a:rPr lang="en-US" sz="2600" i="1" dirty="0"/>
              <a:t/>
            </a:r>
            <a:br>
              <a:rPr lang="en-US" sz="2600" i="1" dirty="0"/>
            </a:br>
            <a:r>
              <a:rPr lang="en-US" sz="2600" b="1" i="1" u="sng" dirty="0"/>
              <a:t>Administrators</a:t>
            </a:r>
            <a:r>
              <a:rPr lang="en-US" sz="2600" i="1" dirty="0"/>
              <a:t>:</a:t>
            </a:r>
            <a:br>
              <a:rPr lang="en-US" sz="2600" i="1" dirty="0"/>
            </a:br>
            <a:r>
              <a:rPr lang="en-US" sz="2600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Tom Brady</a:t>
            </a:r>
            <a:r>
              <a:rPr lang="en-US" sz="2600" i="1" dirty="0" smtClean="0"/>
              <a:t>, </a:t>
            </a:r>
            <a:r>
              <a:rPr lang="en-US" sz="2800" i="1" dirty="0"/>
              <a:t>Associate Dean, Public </a:t>
            </a:r>
            <a:r>
              <a:rPr lang="en-US" sz="2800" i="1" dirty="0" smtClean="0"/>
              <a:t>Services</a:t>
            </a:r>
            <a:r>
              <a:rPr lang="en-US" sz="2600" i="1" dirty="0"/>
              <a:t/>
            </a:r>
            <a:br>
              <a:rPr lang="en-US" sz="2600" i="1" dirty="0"/>
            </a:br>
            <a:r>
              <a:rPr lang="en-US" sz="2600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Kris Fay</a:t>
            </a:r>
            <a:r>
              <a:rPr lang="en-US" sz="2600" i="1" dirty="0" smtClean="0"/>
              <a:t>, </a:t>
            </a:r>
            <a:r>
              <a:rPr lang="en-US" sz="2800" i="1" dirty="0"/>
              <a:t>Dean, Business and Technology</a:t>
            </a:r>
            <a:r>
              <a:rPr lang="en-US" sz="2600" i="1" dirty="0"/>
              <a:t/>
            </a:r>
            <a:br>
              <a:rPr lang="en-US" sz="2600" i="1" dirty="0"/>
            </a:br>
            <a:r>
              <a:rPr lang="en-US" sz="2600" i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Marianne Hunnicutt</a:t>
            </a:r>
            <a:r>
              <a:rPr lang="en-US" sz="2600" i="1" dirty="0" smtClean="0"/>
              <a:t>, </a:t>
            </a:r>
            <a:r>
              <a:rPr lang="en-US" sz="2800" i="1" dirty="0"/>
              <a:t>Dean, Social/Behavioral Sciences and the </a:t>
            </a:r>
            <a:r>
              <a:rPr lang="en-US" sz="2800" i="1" dirty="0" smtClean="0"/>
              <a:t>Library </a:t>
            </a:r>
            <a:r>
              <a:rPr lang="en-US" sz="2800" i="1" dirty="0"/>
              <a:t>and </a:t>
            </a:r>
            <a:r>
              <a:rPr lang="en-US" sz="2800" i="1" dirty="0"/>
              <a:t>Interim Dean, STEM</a:t>
            </a:r>
            <a:endParaRPr lang="en-US" sz="2800" i="1" dirty="0"/>
          </a:p>
          <a:p>
            <a:pPr marL="0" indent="0">
              <a:buNone/>
            </a:pPr>
            <a:r>
              <a:rPr lang="en-US" sz="2600" i="1" dirty="0"/>
              <a:t/>
            </a:r>
            <a:br>
              <a:rPr lang="en-US" sz="2600" i="1" dirty="0"/>
            </a:br>
            <a:r>
              <a:rPr lang="en-US" sz="2600" b="1" i="1" u="sng" dirty="0"/>
              <a:t>Faculty</a:t>
            </a:r>
            <a:r>
              <a:rPr lang="en-US" sz="2600" i="1" dirty="0"/>
              <a:t/>
            </a:r>
            <a:br>
              <a:rPr lang="en-US" sz="2600" i="1" dirty="0"/>
            </a:br>
            <a:r>
              <a:rPr lang="en-US" sz="2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Scott Banjavcic</a:t>
            </a:r>
            <a:r>
              <a:rPr lang="en-US" sz="2600" i="1" dirty="0"/>
              <a:t>, Engineering</a:t>
            </a:r>
            <a:br>
              <a:rPr lang="en-US" sz="2600" i="1" dirty="0"/>
            </a:br>
            <a:r>
              <a:rPr lang="en-US" sz="2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Lisa Higgins</a:t>
            </a:r>
            <a:r>
              <a:rPr lang="en-US" sz="2600" i="1" dirty="0"/>
              <a:t>, English</a:t>
            </a:r>
            <a:br>
              <a:rPr lang="en-US" sz="2600" i="1" dirty="0"/>
            </a:br>
            <a:r>
              <a:rPr lang="en-US" sz="2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Debra </a:t>
            </a:r>
            <a:r>
              <a:rPr lang="en-US" sz="2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Smith</a:t>
            </a:r>
            <a:r>
              <a:rPr lang="en-US" sz="2600" i="1" dirty="0"/>
              <a:t>, </a:t>
            </a:r>
            <a:r>
              <a:rPr lang="en-US" sz="2600" i="1" dirty="0" smtClean="0"/>
              <a:t>Library</a:t>
            </a:r>
          </a:p>
          <a:p>
            <a:pPr marL="0" indent="0">
              <a:buNone/>
            </a:pPr>
            <a:r>
              <a:rPr lang="en-US" sz="2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TBD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5008" y="5443605"/>
            <a:ext cx="1414395" cy="141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00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2810" y="468984"/>
            <a:ext cx="8001000" cy="1227842"/>
          </a:xfrm>
        </p:spPr>
        <p:txBody>
          <a:bodyPr/>
          <a:lstStyle/>
          <a:p>
            <a:r>
              <a:rPr lang="en-US" dirty="0" smtClean="0"/>
              <a:t>It’s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r>
              <a:rPr lang="en-US" dirty="0" smtClean="0"/>
              <a:t> the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CONTRACT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9689" y="2007910"/>
            <a:ext cx="7526534" cy="3968683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200" b="1" i="1" dirty="0"/>
              <a:t>Section I 9 </a:t>
            </a:r>
            <a:r>
              <a:rPr lang="en-US" sz="3200" i="1" dirty="0"/>
              <a:t>Leaves: Sabbatical and One Semester Non-teaching Assignment; </a:t>
            </a:r>
            <a:endParaRPr lang="en-US" sz="3200" i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200" b="1" i="1" dirty="0" smtClean="0"/>
              <a:t>Section </a:t>
            </a:r>
            <a:r>
              <a:rPr lang="en-US" sz="3200" b="1" i="1" dirty="0"/>
              <a:t>I 9.1</a:t>
            </a:r>
            <a:r>
              <a:rPr lang="en-US" sz="3200" i="1" dirty="0"/>
              <a:t> Sabbatical </a:t>
            </a:r>
            <a:r>
              <a:rPr lang="en-US" sz="3200" i="1" dirty="0" smtClean="0"/>
              <a:t>Leaves;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200" b="1" i="1" dirty="0" smtClean="0"/>
              <a:t>Section </a:t>
            </a:r>
            <a:r>
              <a:rPr lang="en-US" sz="3200" b="1" i="1" dirty="0"/>
              <a:t>I 9.2 </a:t>
            </a:r>
            <a:r>
              <a:rPr lang="en-US" sz="3200" i="1" dirty="0"/>
              <a:t>Semester Non-teaching Assignment Leave </a:t>
            </a:r>
            <a:endParaRPr lang="en-US" sz="3200" i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4179" y="5269395"/>
            <a:ext cx="1414395" cy="141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7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132585"/>
            <a:ext cx="8534400" cy="1507067"/>
          </a:xfrm>
        </p:spPr>
        <p:txBody>
          <a:bodyPr/>
          <a:lstStyle/>
          <a:p>
            <a:r>
              <a:rPr lang="en-US" dirty="0" smtClean="0"/>
              <a:t>Qualifications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498862"/>
            <a:ext cx="9628712" cy="5137608"/>
          </a:xfrm>
        </p:spPr>
        <p:txBody>
          <a:bodyPr>
            <a:noAutofit/>
          </a:bodyPr>
          <a:lstStyle/>
          <a:p>
            <a:r>
              <a:rPr lang="en-US" sz="2400" dirty="0" smtClean="0"/>
              <a:t>For </a:t>
            </a:r>
            <a:r>
              <a:rPr lang="en-US" sz="2400" b="1" dirty="0" smtClean="0"/>
              <a:t>both</a:t>
            </a:r>
            <a:r>
              <a:rPr lang="en-US" sz="2400" dirty="0" smtClean="0"/>
              <a:t> 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sabbaticals</a:t>
            </a:r>
            <a:r>
              <a:rPr lang="en-US" sz="2400" dirty="0" smtClean="0"/>
              <a:t> and 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one-semester leaves</a:t>
            </a:r>
            <a:r>
              <a:rPr lang="en-US" sz="2400" dirty="0" smtClean="0"/>
              <a:t>, minimum of </a:t>
            </a:r>
            <a:r>
              <a:rPr lang="en-US" sz="2400" b="1" dirty="0" smtClean="0"/>
              <a:t>6</a:t>
            </a:r>
            <a:r>
              <a:rPr lang="en-US" sz="2400" dirty="0" smtClean="0"/>
              <a:t> years FT faculty status</a:t>
            </a:r>
          </a:p>
          <a:p>
            <a:pPr lvl="1"/>
            <a:r>
              <a:rPr lang="en-US" sz="2400" b="1" i="1" dirty="0" smtClean="0"/>
              <a:t>You can apply during your 6</a:t>
            </a:r>
            <a:r>
              <a:rPr lang="en-US" sz="2400" b="1" i="1" baseline="30000" dirty="0" smtClean="0"/>
              <a:t>th</a:t>
            </a:r>
            <a:r>
              <a:rPr lang="en-US" sz="2400" b="1" i="1" dirty="0" smtClean="0"/>
              <a:t> year </a:t>
            </a:r>
            <a:r>
              <a:rPr lang="en-US" sz="2400" dirty="0" smtClean="0"/>
              <a:t>(leave would be taken during the 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year )</a:t>
            </a:r>
          </a:p>
          <a:p>
            <a:r>
              <a:rPr lang="en-US" sz="2400" dirty="0" smtClean="0"/>
              <a:t>Eligibility for another sabbatical or leave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</a:rPr>
              <a:t>*</a:t>
            </a:r>
            <a:r>
              <a:rPr lang="en-US" sz="2400" dirty="0" smtClean="0"/>
              <a:t>:</a:t>
            </a:r>
          </a:p>
          <a:p>
            <a:pPr lvl="1"/>
            <a:r>
              <a:rPr lang="en-US" sz="2400" b="1" dirty="0" smtClean="0"/>
              <a:t>Another Sabbatical</a:t>
            </a:r>
            <a:r>
              <a:rPr lang="en-US" sz="2400" dirty="0" smtClean="0"/>
              <a:t>: eligible after 6 additional years of service </a:t>
            </a:r>
          </a:p>
          <a:p>
            <a:pPr lvl="1"/>
            <a:r>
              <a:rPr lang="en-US" sz="2400" b="1" dirty="0" smtClean="0"/>
              <a:t>Another One-Semester Leave</a:t>
            </a:r>
            <a:r>
              <a:rPr lang="en-US" sz="2400" dirty="0" smtClean="0"/>
              <a:t>: eligible after 5 additional years of service</a:t>
            </a:r>
            <a:endParaRPr lang="en-US" sz="2400" dirty="0"/>
          </a:p>
          <a:p>
            <a:pPr marL="457200" lvl="1" indent="0">
              <a:buNone/>
            </a:pP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</a:rPr>
              <a:t>*NOTE: these are two different types of leaves. There is no “wait” period to apply for a leave after completing a sabbatical </a:t>
            </a:r>
            <a:r>
              <a:rPr lang="en-US" sz="2400" i="1" dirty="0" smtClean="0">
                <a:solidFill>
                  <a:schemeClr val="tx1">
                    <a:lumMod val="95000"/>
                  </a:schemeClr>
                </a:solidFill>
              </a:rPr>
              <a:t>or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</a:rPr>
              <a:t> vice versa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2924" y="5443605"/>
            <a:ext cx="1414395" cy="141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00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66218"/>
            <a:ext cx="8534400" cy="1507067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Remuneration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115" y="1960775"/>
            <a:ext cx="9628712" cy="4543719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2400" i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ne-semester leave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receive contractual salary for the year (no change from a “standard” assignment)</a:t>
            </a:r>
          </a:p>
          <a:p>
            <a:endParaRPr lang="en-US" sz="1600" dirty="0" smtClean="0"/>
          </a:p>
          <a:p>
            <a:r>
              <a:rPr lang="en-US" sz="2400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Sabbatical leave</a:t>
            </a:r>
            <a:r>
              <a:rPr lang="en-US" sz="2400" dirty="0" smtClean="0"/>
              <a:t>: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50%</a:t>
            </a:r>
            <a:r>
              <a:rPr lang="en-US" sz="2400" b="1" dirty="0" smtClean="0"/>
              <a:t> </a:t>
            </a:r>
            <a:r>
              <a:rPr lang="en-US" sz="2400" dirty="0" smtClean="0"/>
              <a:t>of base salary for the year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</a:rPr>
              <a:t>For both types of leave</a:t>
            </a:r>
            <a:r>
              <a:rPr lang="en-US" sz="2400" dirty="0" smtClean="0"/>
              <a:t>,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benefits</a:t>
            </a:r>
            <a:r>
              <a:rPr lang="en-US" sz="2400" dirty="0" smtClean="0"/>
              <a:t> and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and range increments </a:t>
            </a:r>
            <a:r>
              <a:rPr lang="en-US" sz="2400" dirty="0" smtClean="0"/>
              <a:t>continue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i="1" dirty="0" smtClean="0"/>
              <a:t>See contract for other salary remuneration stipulations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9849" y="5276466"/>
            <a:ext cx="1414395" cy="141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5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66218"/>
            <a:ext cx="8534400" cy="1507067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Return Conditions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115" y="1659119"/>
            <a:ext cx="9628712" cy="50150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For both types of leave</a:t>
            </a:r>
            <a:r>
              <a:rPr lang="en-US" sz="2800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Must return to full employment at COD for one (</a:t>
            </a:r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800" dirty="0" smtClean="0"/>
              <a:t>) </a:t>
            </a:r>
            <a:r>
              <a:rPr lang="en-US" sz="2800" b="1" i="1" dirty="0" smtClean="0"/>
              <a:t>academic</a:t>
            </a:r>
            <a:r>
              <a:rPr lang="en-US" sz="2800" dirty="0" smtClean="0"/>
              <a:t> </a:t>
            </a:r>
            <a:r>
              <a:rPr lang="en-US" sz="2800" b="1" i="1" dirty="0" smtClean="0"/>
              <a:t>year</a:t>
            </a:r>
            <a:r>
              <a:rPr lang="en-US" sz="2800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Must present or report to </a:t>
            </a:r>
            <a:r>
              <a:rPr lang="en-US" sz="2800" i="1" dirty="0" smtClean="0"/>
              <a:t>appropriate colleagues </a:t>
            </a:r>
            <a:r>
              <a:rPr lang="en-US" sz="2800" dirty="0" smtClean="0"/>
              <a:t>within </a:t>
            </a:r>
            <a:r>
              <a:rPr lang="en-US" sz="2800" b="1" dirty="0" smtClean="0"/>
              <a:t>six</a:t>
            </a:r>
            <a:r>
              <a:rPr lang="en-US" sz="2800" dirty="0" smtClean="0"/>
              <a:t> (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2800" dirty="0" smtClean="0"/>
              <a:t>) calendar </a:t>
            </a:r>
            <a:r>
              <a:rPr lang="en-US" sz="2800" b="1" dirty="0" smtClean="0"/>
              <a:t>months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Faculty Member 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does not satisfy these conditions must return monies 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received” [during his/her leave].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0678" y="5259781"/>
            <a:ext cx="1414395" cy="141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66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932" y="283414"/>
            <a:ext cx="8534400" cy="1507067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 dates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005" y="1291472"/>
            <a:ext cx="9628712" cy="5175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i="1" dirty="0">
                <a:solidFill>
                  <a:srgbClr val="FFFF00"/>
                </a:solidFill>
              </a:rPr>
              <a:t>December 1st</a:t>
            </a:r>
            <a:r>
              <a:rPr lang="en-US" sz="2800" i="1" dirty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n-US" sz="2800" i="1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en-US" sz="2800" i="1" dirty="0"/>
              <a:t>Submit application form to your Dean or appropriate administrator for a sabbatical/leave taken in the following academic year</a:t>
            </a:r>
            <a:br>
              <a:rPr lang="en-US" sz="2800" i="1" dirty="0"/>
            </a:br>
            <a:r>
              <a:rPr lang="en-US" sz="2800" b="1" i="1" dirty="0">
                <a:solidFill>
                  <a:srgbClr val="FFFF00"/>
                </a:solidFill>
              </a:rPr>
              <a:t>by</a:t>
            </a:r>
            <a:r>
              <a:rPr lang="en-US" sz="2800" b="1" i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b="1" i="1" dirty="0">
                <a:solidFill>
                  <a:srgbClr val="FFFF00"/>
                </a:solidFill>
              </a:rPr>
              <a:t>January 20th</a:t>
            </a:r>
            <a:r>
              <a:rPr lang="en-US" sz="2800" i="1" dirty="0"/>
              <a:t/>
            </a:r>
            <a:br>
              <a:rPr lang="en-US" sz="2800" i="1" dirty="0"/>
            </a:br>
            <a:r>
              <a:rPr lang="en-US" sz="2800" i="1" dirty="0"/>
              <a:t>All application materials shall be received by the Committee</a:t>
            </a:r>
            <a:br>
              <a:rPr lang="en-US" sz="2800" i="1" dirty="0"/>
            </a:br>
            <a:r>
              <a:rPr lang="en-US" sz="2800" b="1" i="1" dirty="0">
                <a:solidFill>
                  <a:srgbClr val="FFFF00"/>
                </a:solidFill>
              </a:rPr>
              <a:t>February 28th</a:t>
            </a:r>
            <a:r>
              <a:rPr lang="en-US" sz="2800" i="1" dirty="0"/>
              <a:t/>
            </a:r>
            <a:br>
              <a:rPr lang="en-US" sz="2800" i="1" dirty="0"/>
            </a:br>
            <a:r>
              <a:rPr lang="en-US" sz="2800" i="1" dirty="0"/>
              <a:t>Committee makes recommendations to the President</a:t>
            </a:r>
            <a:endParaRPr lang="en-US" sz="2800" dirty="0" smtClean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2398" y="5443605"/>
            <a:ext cx="1414395" cy="141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69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66218"/>
            <a:ext cx="8534400" cy="1507067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Recommendations…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115" y="1960775"/>
            <a:ext cx="9628712" cy="380842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number of approved leaves (including Sabbatical and </a:t>
            </a:r>
            <a:r>
              <a:rPr lang="en-US" sz="24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One-Semester 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Leaves) will be limited to five (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committee recommends up to 5 leave proposals to the President.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approved, they go to the BoT for final approval.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denied by the President, he/she will provide reasoning  to the committee.</a:t>
            </a:r>
            <a:endParaRPr lang="en-US" sz="2200" dirty="0" smtClean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6728" y="5285893"/>
            <a:ext cx="1414395" cy="141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2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234</TotalTime>
  <Words>466</Words>
  <Application>Microsoft Office PowerPoint</Application>
  <PresentationFormat>Widescreen</PresentationFormat>
  <Paragraphs>69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Century Gothic</vt:lpstr>
      <vt:lpstr>Wingdings</vt:lpstr>
      <vt:lpstr>Wingdings 3</vt:lpstr>
      <vt:lpstr>Slice</vt:lpstr>
      <vt:lpstr>Sabbaticals &amp;  One-Semester Leaves</vt:lpstr>
      <vt:lpstr>Sabbatical &amp; Leaves Web Site:  http://www.codlrc.org/sabbatical</vt:lpstr>
      <vt:lpstr>PowerPoint Presentation</vt:lpstr>
      <vt:lpstr>It’s IN the CONTRACT!</vt:lpstr>
      <vt:lpstr>Qualifications</vt:lpstr>
      <vt:lpstr>Remuneration</vt:lpstr>
      <vt:lpstr>Return Conditions</vt:lpstr>
      <vt:lpstr>Important dates</vt:lpstr>
      <vt:lpstr>Recommendations…</vt:lpstr>
      <vt:lpstr>The Application Tips to remember</vt:lpstr>
      <vt:lpstr>The Application Tips to remember</vt:lpstr>
      <vt:lpstr>The Application Tips to remember</vt:lpstr>
      <vt:lpstr>The Application Tips to remember</vt:lpstr>
      <vt:lpstr>The Application Tips to remember</vt:lpstr>
      <vt:lpstr>Applicants…  Questions?  Comments?</vt:lpstr>
    </vt:vector>
  </TitlesOfParts>
  <Company>College of DuPage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Sabbaticals &amp;  One-Semester Leaves</dc:title>
  <dc:creator>Smith, Debra</dc:creator>
  <cp:lastModifiedBy>Smith, Debra</cp:lastModifiedBy>
  <cp:revision>29</cp:revision>
  <dcterms:created xsi:type="dcterms:W3CDTF">2017-11-08T20:12:50Z</dcterms:created>
  <dcterms:modified xsi:type="dcterms:W3CDTF">2018-10-31T17:41:18Z</dcterms:modified>
</cp:coreProperties>
</file>